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387" r:id="rId2"/>
    <p:sldId id="408" r:id="rId3"/>
    <p:sldId id="409" r:id="rId4"/>
    <p:sldId id="427" r:id="rId5"/>
    <p:sldId id="411" r:id="rId6"/>
    <p:sldId id="428" r:id="rId7"/>
    <p:sldId id="429" r:id="rId8"/>
    <p:sldId id="415" r:id="rId9"/>
    <p:sldId id="403" r:id="rId10"/>
    <p:sldId id="407" r:id="rId11"/>
    <p:sldId id="426" r:id="rId12"/>
    <p:sldId id="420" r:id="rId13"/>
    <p:sldId id="421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8686" autoAdjust="0"/>
    <p:restoredTop sz="75689" autoAdjust="0"/>
  </p:normalViewPr>
  <p:slideViewPr>
    <p:cSldViewPr>
      <p:cViewPr varScale="1">
        <p:scale>
          <a:sx n="92" d="100"/>
          <a:sy n="92" d="100"/>
        </p:scale>
        <p:origin x="17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52" y="19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A9F20-1DF1-4515-88C8-B7F63361B5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37886-7A86-497A-9857-0C9880A1B492}">
      <dgm:prSet phldrT="[Text]"/>
      <dgm:spPr>
        <a:solidFill>
          <a:srgbClr val="0070C0"/>
        </a:solidFill>
      </dgm:spPr>
      <dgm:t>
        <a:bodyPr/>
        <a:lstStyle/>
        <a:p>
          <a:pPr algn="l"/>
          <a:r>
            <a: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Application</a:t>
          </a:r>
          <a:endParaRPr lang="en-US" b="1" dirty="0">
            <a:solidFill>
              <a:schemeClr val="accent4">
                <a:lumMod val="40000"/>
                <a:lumOff val="6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D7265-0E27-4673-B985-65A623112A8D}" type="parTrans" cxnId="{3438417B-C326-4B22-A155-6443C1B015E0}">
      <dgm:prSet/>
      <dgm:spPr/>
      <dgm:t>
        <a:bodyPr/>
        <a:lstStyle/>
        <a:p>
          <a:endParaRPr lang="en-US"/>
        </a:p>
      </dgm:t>
    </dgm:pt>
    <dgm:pt modelId="{AF02E2B0-5319-4B6C-9744-63133EDF817D}" type="sibTrans" cxnId="{3438417B-C326-4B22-A155-6443C1B015E0}">
      <dgm:prSet/>
      <dgm:spPr/>
      <dgm:t>
        <a:bodyPr/>
        <a:lstStyle/>
        <a:p>
          <a:endParaRPr lang="en-US"/>
        </a:p>
      </dgm:t>
    </dgm:pt>
    <dgm:pt modelId="{CDE4B99A-8792-4F88-B021-25C0CE8B2F5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Announced: October 2018 to March 2019. </a:t>
          </a:r>
          <a:endParaRPr lang="en-US" sz="18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90481-EA30-451F-B7D4-02A18E2B3209}" type="parTrans" cxnId="{AC806846-8B7D-4478-B40F-DE974E95659F}">
      <dgm:prSet/>
      <dgm:spPr/>
      <dgm:t>
        <a:bodyPr/>
        <a:lstStyle/>
        <a:p>
          <a:endParaRPr lang="en-US"/>
        </a:p>
      </dgm:t>
    </dgm:pt>
    <dgm:pt modelId="{AF33B37D-8D14-488D-A84B-E9E70D88B12A}" type="sibTrans" cxnId="{AC806846-8B7D-4478-B40F-DE974E95659F}">
      <dgm:prSet/>
      <dgm:spPr/>
      <dgm:t>
        <a:bodyPr/>
        <a:lstStyle/>
        <a:p>
          <a:endParaRPr lang="en-US"/>
        </a:p>
      </dgm:t>
    </dgm:pt>
    <dgm:pt modelId="{807CF271-14BA-483F-9D41-F011823865AF}">
      <dgm:prSet phldrT="[Text]"/>
      <dgm:spPr>
        <a:solidFill>
          <a:srgbClr val="0070C0"/>
        </a:solidFill>
      </dgm:spPr>
      <dgm:t>
        <a:bodyPr/>
        <a:lstStyle/>
        <a:p>
          <a:pPr algn="l"/>
          <a:r>
            <a: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Cost Share</a:t>
          </a:r>
          <a:endParaRPr lang="en-US" b="1" dirty="0">
            <a:solidFill>
              <a:schemeClr val="accent4">
                <a:lumMod val="40000"/>
                <a:lumOff val="6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0E004-8E0E-4E27-AC83-919C34002404}" type="parTrans" cxnId="{02F58C09-FAC7-4F01-AE8C-F9A7C4CF1580}">
      <dgm:prSet/>
      <dgm:spPr/>
      <dgm:t>
        <a:bodyPr/>
        <a:lstStyle/>
        <a:p>
          <a:endParaRPr lang="en-US"/>
        </a:p>
      </dgm:t>
    </dgm:pt>
    <dgm:pt modelId="{DA2C79C1-FA80-48A4-B326-7E62CB0C27D0}" type="sibTrans" cxnId="{02F58C09-FAC7-4F01-AE8C-F9A7C4CF1580}">
      <dgm:prSet/>
      <dgm:spPr/>
      <dgm:t>
        <a:bodyPr/>
        <a:lstStyle/>
        <a:p>
          <a:endParaRPr lang="en-US"/>
        </a:p>
      </dgm:t>
    </dgm:pt>
    <dgm:pt modelId="{1AA6DAC5-99E5-4D85-8623-2E371C7BB7AE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50% (in kind contributions are allowed)</a:t>
          </a:r>
          <a:endParaRPr lang="en-US" sz="20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F4BAD-6E26-4158-80EF-3AD2710D2EA2}" type="parTrans" cxnId="{02711865-DDD7-4FBA-8557-6CE4CF34E65F}">
      <dgm:prSet/>
      <dgm:spPr/>
      <dgm:t>
        <a:bodyPr/>
        <a:lstStyle/>
        <a:p>
          <a:endParaRPr lang="en-US"/>
        </a:p>
      </dgm:t>
    </dgm:pt>
    <dgm:pt modelId="{98B77D60-43F9-4016-9B61-E372B1B2D66A}" type="sibTrans" cxnId="{02711865-DDD7-4FBA-8557-6CE4CF34E65F}">
      <dgm:prSet/>
      <dgm:spPr/>
      <dgm:t>
        <a:bodyPr/>
        <a:lstStyle/>
        <a:p>
          <a:endParaRPr lang="en-US"/>
        </a:p>
      </dgm:t>
    </dgm:pt>
    <dgm:pt modelId="{32099637-0E2B-435F-A824-607287596F0B}">
      <dgm:prSet phldrT="[Text]"/>
      <dgm:spPr>
        <a:solidFill>
          <a:srgbClr val="0070C0"/>
        </a:solidFill>
      </dgm:spPr>
      <dgm:t>
        <a:bodyPr/>
        <a:lstStyle/>
        <a:p>
          <a:pPr algn="l"/>
          <a:r>
            <a: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Completion</a:t>
          </a:r>
          <a:endParaRPr lang="en-US" b="1" dirty="0">
            <a:solidFill>
              <a:schemeClr val="accent4">
                <a:lumMod val="40000"/>
                <a:lumOff val="6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7D9AD-FC94-4EE4-8EA7-BBAA98DD7CC9}" type="parTrans" cxnId="{986654CC-CDE7-43A7-8835-6A8D16C0E236}">
      <dgm:prSet/>
      <dgm:spPr/>
      <dgm:t>
        <a:bodyPr/>
        <a:lstStyle/>
        <a:p>
          <a:endParaRPr lang="en-US"/>
        </a:p>
      </dgm:t>
    </dgm:pt>
    <dgm:pt modelId="{3605AB37-87CE-49FA-8F25-530B948309BD}" type="sibTrans" cxnId="{986654CC-CDE7-43A7-8835-6A8D16C0E236}">
      <dgm:prSet/>
      <dgm:spPr/>
      <dgm:t>
        <a:bodyPr/>
        <a:lstStyle/>
        <a:p>
          <a:endParaRPr lang="en-US"/>
        </a:p>
      </dgm:t>
    </dgm:pt>
    <dgm:pt modelId="{AFD860EA-67A7-4917-808D-518B41B2B808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2-3 years depending on program group</a:t>
          </a:r>
          <a:endParaRPr lang="en-US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8F08F-C838-4D24-B392-1560346264A1}" type="parTrans" cxnId="{71ED1860-69A1-4C4D-B3C2-14B461FCDBDF}">
      <dgm:prSet/>
      <dgm:spPr/>
      <dgm:t>
        <a:bodyPr/>
        <a:lstStyle/>
        <a:p>
          <a:endParaRPr lang="en-US"/>
        </a:p>
      </dgm:t>
    </dgm:pt>
    <dgm:pt modelId="{4D814DAE-22B5-4ED6-B1E6-10FC1566A2B5}" type="sibTrans" cxnId="{71ED1860-69A1-4C4D-B3C2-14B461FCDBDF}">
      <dgm:prSet/>
      <dgm:spPr/>
      <dgm:t>
        <a:bodyPr/>
        <a:lstStyle/>
        <a:p>
          <a:endParaRPr lang="en-US"/>
        </a:p>
      </dgm:t>
    </dgm:pt>
    <dgm:pt modelId="{3CFD289D-2CA3-4D1C-83D8-835D795ECBCA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Project benefits, stakeholder, implementation, nexus to BOR.</a:t>
          </a:r>
          <a:endParaRPr lang="en-US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82315-BA64-4B4C-B91C-395340C218AD}" type="parTrans" cxnId="{38DFC5ED-8605-413D-AB15-7363A91D59A0}">
      <dgm:prSet/>
      <dgm:spPr/>
      <dgm:t>
        <a:bodyPr/>
        <a:lstStyle/>
        <a:p>
          <a:endParaRPr lang="en-US"/>
        </a:p>
      </dgm:t>
    </dgm:pt>
    <dgm:pt modelId="{EC727C5F-38A3-4D2B-BB05-73C97B21EFF7}" type="sibTrans" cxnId="{38DFC5ED-8605-413D-AB15-7363A91D59A0}">
      <dgm:prSet/>
      <dgm:spPr/>
      <dgm:t>
        <a:bodyPr/>
        <a:lstStyle/>
        <a:p>
          <a:endParaRPr lang="en-US"/>
        </a:p>
      </dgm:t>
    </dgm:pt>
    <dgm:pt modelId="{7C82B58A-64A4-4EC1-8A85-D6B6AC85C789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Amount ranges from $75k to $1 million </a:t>
          </a:r>
          <a:endParaRPr lang="en-US" sz="20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A2F5B-2F8A-4AF5-9B1A-1F1E2CA68B91}" type="parTrans" cxnId="{4C959649-3334-46E5-8A59-3450C700D383}">
      <dgm:prSet/>
      <dgm:spPr/>
      <dgm:t>
        <a:bodyPr/>
        <a:lstStyle/>
        <a:p>
          <a:endParaRPr lang="en-US"/>
        </a:p>
      </dgm:t>
    </dgm:pt>
    <dgm:pt modelId="{D0C914E7-108A-40B3-AD09-65104B5957D1}" type="sibTrans" cxnId="{4C959649-3334-46E5-8A59-3450C700D383}">
      <dgm:prSet/>
      <dgm:spPr/>
      <dgm:t>
        <a:bodyPr/>
        <a:lstStyle/>
        <a:p>
          <a:endParaRPr lang="en-US"/>
        </a:p>
      </dgm:t>
    </dgm:pt>
    <dgm:pt modelId="{5C7FB8DE-B05B-42A3-AC62-E061A22CB76F}">
      <dgm:prSet phldrT="[Text]"/>
      <dgm:spPr>
        <a:solidFill>
          <a:srgbClr val="0070C0"/>
        </a:solidFill>
      </dgm:spPr>
      <dgm:t>
        <a:bodyPr/>
        <a:lstStyle/>
        <a:p>
          <a:pPr algn="l"/>
          <a:r>
            <a: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Funding </a:t>
          </a:r>
          <a:endParaRPr lang="en-US" b="1" dirty="0">
            <a:solidFill>
              <a:schemeClr val="accent4">
                <a:lumMod val="40000"/>
                <a:lumOff val="6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29B19-5AEB-4622-B348-55F46A526C8A}" type="parTrans" cxnId="{D2D7D745-D967-4365-AEAA-11502247870B}">
      <dgm:prSet/>
      <dgm:spPr/>
      <dgm:t>
        <a:bodyPr/>
        <a:lstStyle/>
        <a:p>
          <a:endParaRPr lang="en-US"/>
        </a:p>
      </dgm:t>
    </dgm:pt>
    <dgm:pt modelId="{D5426B2F-3A73-4797-A91B-E3ECB5DD7EB3}" type="sibTrans" cxnId="{D2D7D745-D967-4365-AEAA-11502247870B}">
      <dgm:prSet/>
      <dgm:spPr/>
      <dgm:t>
        <a:bodyPr/>
        <a:lstStyle/>
        <a:p>
          <a:endParaRPr lang="en-US"/>
        </a:p>
      </dgm:t>
    </dgm:pt>
    <dgm:pt modelId="{9D1796B1-E0B2-47A3-A8E5-90C72ABA7C21}">
      <dgm:prSet phldrT="[Text]"/>
      <dgm:spPr>
        <a:solidFill>
          <a:srgbClr val="0070C0"/>
        </a:solidFill>
      </dgm:spPr>
      <dgm:t>
        <a:bodyPr/>
        <a:lstStyle/>
        <a:p>
          <a:pPr algn="l"/>
          <a:r>
            <a: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Selection</a:t>
          </a:r>
          <a:endParaRPr lang="en-US" b="1" dirty="0">
            <a:solidFill>
              <a:schemeClr val="accent4">
                <a:lumMod val="40000"/>
                <a:lumOff val="6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013AC-30C0-496B-A8B5-08AEDAA7B32D}" type="parTrans" cxnId="{F4C45971-C10B-4D51-AE7F-7A17120F5861}">
      <dgm:prSet/>
      <dgm:spPr/>
      <dgm:t>
        <a:bodyPr/>
        <a:lstStyle/>
        <a:p>
          <a:endParaRPr lang="en-US"/>
        </a:p>
      </dgm:t>
    </dgm:pt>
    <dgm:pt modelId="{23714729-0A92-481D-81AC-447B1AC5FE1E}" type="sibTrans" cxnId="{F4C45971-C10B-4D51-AE7F-7A17120F5861}">
      <dgm:prSet/>
      <dgm:spPr/>
      <dgm:t>
        <a:bodyPr/>
        <a:lstStyle/>
        <a:p>
          <a:endParaRPr lang="en-US"/>
        </a:p>
      </dgm:t>
    </dgm:pt>
    <dgm:pt modelId="{F417E058-A792-4A55-B783-85EA5D022380}">
      <dgm:prSet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Consult: https://www.grants.gov</a:t>
          </a:r>
        </a:p>
      </dgm:t>
    </dgm:pt>
    <dgm:pt modelId="{C15DD0F4-902D-46B4-8DA9-A6EFCC16E373}" type="parTrans" cxnId="{D2D1224B-B539-49C3-9CCF-D3B92398F58F}">
      <dgm:prSet/>
      <dgm:spPr/>
      <dgm:t>
        <a:bodyPr/>
        <a:lstStyle/>
        <a:p>
          <a:endParaRPr lang="en-US"/>
        </a:p>
      </dgm:t>
    </dgm:pt>
    <dgm:pt modelId="{75542ECB-71BF-4D64-A91A-EB0C682AB57B}" type="sibTrans" cxnId="{D2D1224B-B539-49C3-9CCF-D3B92398F58F}">
      <dgm:prSet/>
      <dgm:spPr/>
      <dgm:t>
        <a:bodyPr/>
        <a:lstStyle/>
        <a:p>
          <a:endParaRPr lang="en-US"/>
        </a:p>
      </dgm:t>
    </dgm:pt>
    <dgm:pt modelId="{A2F686D2-3EB0-401F-B314-AD5C4FC0769F}" type="pres">
      <dgm:prSet presAssocID="{F81A9F20-1DF1-4515-88C8-B7F63361B5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DF01EE-798E-4B2B-AAAD-356158FEBD0C}" type="pres">
      <dgm:prSet presAssocID="{10237886-7A86-497A-9857-0C9880A1B492}" presName="linNode" presStyleCnt="0"/>
      <dgm:spPr/>
    </dgm:pt>
    <dgm:pt modelId="{9782B7D0-B74B-479C-A9B0-EAE4E1A32E9F}" type="pres">
      <dgm:prSet presAssocID="{10237886-7A86-497A-9857-0C9880A1B492}" presName="parentText" presStyleLbl="node1" presStyleIdx="0" presStyleCnt="5" custScaleX="63948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5EF8-979C-4BC8-8E62-D2DC22B0DF7E}" type="pres">
      <dgm:prSet presAssocID="{10237886-7A86-497A-9857-0C9880A1B492}" presName="descendantText" presStyleLbl="alignAccFollowNode1" presStyleIdx="0" presStyleCnt="5" custScaleX="120719" custScaleY="1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C36F-7DC9-4F9D-A8FE-2E14D690EF1F}" type="pres">
      <dgm:prSet presAssocID="{AF02E2B0-5319-4B6C-9744-63133EDF817D}" presName="sp" presStyleCnt="0"/>
      <dgm:spPr/>
    </dgm:pt>
    <dgm:pt modelId="{7BF68286-48DE-412C-BAED-57874BF7FE16}" type="pres">
      <dgm:prSet presAssocID="{807CF271-14BA-483F-9D41-F011823865AF}" presName="linNode" presStyleCnt="0"/>
      <dgm:spPr/>
    </dgm:pt>
    <dgm:pt modelId="{AFF5DDFA-8ECD-452B-AA00-BAA735FE3EE9}" type="pres">
      <dgm:prSet presAssocID="{807CF271-14BA-483F-9D41-F011823865AF}" presName="parentText" presStyleLbl="node1" presStyleIdx="1" presStyleCnt="5" custScaleX="641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12D72-3098-4A81-87EF-08A9F0045589}" type="pres">
      <dgm:prSet presAssocID="{807CF271-14BA-483F-9D41-F011823865AF}" presName="descendantText" presStyleLbl="alignAccFollowNode1" presStyleIdx="1" presStyleCnt="5" custScaleX="113939" custScaleY="10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2C360-D523-4428-A4A6-34408043F534}" type="pres">
      <dgm:prSet presAssocID="{DA2C79C1-FA80-48A4-B326-7E62CB0C27D0}" presName="sp" presStyleCnt="0"/>
      <dgm:spPr/>
    </dgm:pt>
    <dgm:pt modelId="{56B3B338-4BA6-482E-96E4-68FA8EF9E7EB}" type="pres">
      <dgm:prSet presAssocID="{32099637-0E2B-435F-A824-607287596F0B}" presName="linNode" presStyleCnt="0"/>
      <dgm:spPr/>
    </dgm:pt>
    <dgm:pt modelId="{D62D0843-B8D4-48B3-ADF1-3EFFD06834A2}" type="pres">
      <dgm:prSet presAssocID="{32099637-0E2B-435F-A824-607287596F0B}" presName="parentText" presStyleLbl="node1" presStyleIdx="2" presStyleCnt="5" custScaleX="695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1857D-1B4C-4E8F-9182-220B8CF292E4}" type="pres">
      <dgm:prSet presAssocID="{32099637-0E2B-435F-A824-607287596F0B}" presName="descendantText" presStyleLbl="alignAccFollowNode1" presStyleIdx="2" presStyleCnt="5" custScaleX="108322" custScaleY="117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26EAC-CAE0-45DD-8340-0B639ACE68DC}" type="pres">
      <dgm:prSet presAssocID="{3605AB37-87CE-49FA-8F25-530B948309BD}" presName="sp" presStyleCnt="0"/>
      <dgm:spPr/>
    </dgm:pt>
    <dgm:pt modelId="{D3B655E4-E1F1-4C6F-84BD-46BA3A0F5D31}" type="pres">
      <dgm:prSet presAssocID="{5C7FB8DE-B05B-42A3-AC62-E061A22CB76F}" presName="linNode" presStyleCnt="0"/>
      <dgm:spPr/>
    </dgm:pt>
    <dgm:pt modelId="{B389323C-68EB-43AF-89E1-55A8F99FA607}" type="pres">
      <dgm:prSet presAssocID="{5C7FB8DE-B05B-42A3-AC62-E061A22CB76F}" presName="parentText" presStyleLbl="node1" presStyleIdx="3" presStyleCnt="5" custScaleX="76008" custLinFactNeighborX="-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D69B1-F2CD-44CC-940D-DFDF404DC65D}" type="pres">
      <dgm:prSet presAssocID="{5C7FB8DE-B05B-42A3-AC62-E061A22CB76F}" presName="descendantText" presStyleLbl="alignAccFollowNode1" presStyleIdx="3" presStyleCnt="5" custScaleY="115673" custLinFactNeighborX="0" custLinFactNeighborY="2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05C81-E675-4042-8C89-4B808BACF283}" type="pres">
      <dgm:prSet presAssocID="{D5426B2F-3A73-4797-A91B-E3ECB5DD7EB3}" presName="sp" presStyleCnt="0"/>
      <dgm:spPr/>
    </dgm:pt>
    <dgm:pt modelId="{F12C9CC9-261E-4641-B851-5627190522A6}" type="pres">
      <dgm:prSet presAssocID="{9D1796B1-E0B2-47A3-A8E5-90C72ABA7C21}" presName="linNode" presStyleCnt="0"/>
      <dgm:spPr/>
    </dgm:pt>
    <dgm:pt modelId="{0EBEE548-17CB-4EE8-9D12-D02446FDF4E4}" type="pres">
      <dgm:prSet presAssocID="{9D1796B1-E0B2-47A3-A8E5-90C72ABA7C21}" presName="parentText" presStyleLbl="node1" presStyleIdx="4" presStyleCnt="5" custScaleX="78117" custLinFactNeighborX="-10" custLinFactNeighborY="-5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D887E-9D90-4035-8736-B132C58F0917}" type="pres">
      <dgm:prSet presAssocID="{9D1796B1-E0B2-47A3-A8E5-90C72ABA7C2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1224B-B539-49C3-9CCF-D3B92398F58F}" srcId="{10237886-7A86-497A-9857-0C9880A1B492}" destId="{F417E058-A792-4A55-B783-85EA5D022380}" srcOrd="1" destOrd="0" parTransId="{C15DD0F4-902D-46B4-8DA9-A6EFCC16E373}" sibTransId="{75542ECB-71BF-4D64-A91A-EB0C682AB57B}"/>
    <dgm:cxn modelId="{6722530E-4568-4A46-AF04-8EEB254CC09D}" type="presOf" srcId="{7C82B58A-64A4-4EC1-8A85-D6B6AC85C789}" destId="{151D69B1-F2CD-44CC-940D-DFDF404DC65D}" srcOrd="0" destOrd="0" presId="urn:microsoft.com/office/officeart/2005/8/layout/vList5"/>
    <dgm:cxn modelId="{F4C45971-C10B-4D51-AE7F-7A17120F5861}" srcId="{F81A9F20-1DF1-4515-88C8-B7F63361B577}" destId="{9D1796B1-E0B2-47A3-A8E5-90C72ABA7C21}" srcOrd="4" destOrd="0" parTransId="{0A1013AC-30C0-496B-A8B5-08AEDAA7B32D}" sibTransId="{23714729-0A92-481D-81AC-447B1AC5FE1E}"/>
    <dgm:cxn modelId="{69F9824F-592A-4678-ACE8-C57A8C47165A}" type="presOf" srcId="{5C7FB8DE-B05B-42A3-AC62-E061A22CB76F}" destId="{B389323C-68EB-43AF-89E1-55A8F99FA607}" srcOrd="0" destOrd="0" presId="urn:microsoft.com/office/officeart/2005/8/layout/vList5"/>
    <dgm:cxn modelId="{D81EAB85-C461-40DC-A740-5EDC6EE58F56}" type="presOf" srcId="{9D1796B1-E0B2-47A3-A8E5-90C72ABA7C21}" destId="{0EBEE548-17CB-4EE8-9D12-D02446FDF4E4}" srcOrd="0" destOrd="0" presId="urn:microsoft.com/office/officeart/2005/8/layout/vList5"/>
    <dgm:cxn modelId="{71ED1860-69A1-4C4D-B3C2-14B461FCDBDF}" srcId="{32099637-0E2B-435F-A824-607287596F0B}" destId="{AFD860EA-67A7-4917-808D-518B41B2B808}" srcOrd="0" destOrd="0" parTransId="{5A68F08F-C838-4D24-B392-1560346264A1}" sibTransId="{4D814DAE-22B5-4ED6-B1E6-10FC1566A2B5}"/>
    <dgm:cxn modelId="{986654CC-CDE7-43A7-8835-6A8D16C0E236}" srcId="{F81A9F20-1DF1-4515-88C8-B7F63361B577}" destId="{32099637-0E2B-435F-A824-607287596F0B}" srcOrd="2" destOrd="0" parTransId="{D557D9AD-FC94-4EE4-8EA7-BBAA98DD7CC9}" sibTransId="{3605AB37-87CE-49FA-8F25-530B948309BD}"/>
    <dgm:cxn modelId="{4C959649-3334-46E5-8A59-3450C700D383}" srcId="{5C7FB8DE-B05B-42A3-AC62-E061A22CB76F}" destId="{7C82B58A-64A4-4EC1-8A85-D6B6AC85C789}" srcOrd="0" destOrd="0" parTransId="{C23A2F5B-2F8A-4AF5-9B1A-1F1E2CA68B91}" sibTransId="{D0C914E7-108A-40B3-AD09-65104B5957D1}"/>
    <dgm:cxn modelId="{02711865-DDD7-4FBA-8557-6CE4CF34E65F}" srcId="{807CF271-14BA-483F-9D41-F011823865AF}" destId="{1AA6DAC5-99E5-4D85-8623-2E371C7BB7AE}" srcOrd="0" destOrd="0" parTransId="{9E9F4BAD-6E26-4158-80EF-3AD2710D2EA2}" sibTransId="{98B77D60-43F9-4016-9B61-E372B1B2D66A}"/>
    <dgm:cxn modelId="{42F9EC95-6206-4875-923C-75361FE71A54}" type="presOf" srcId="{3CFD289D-2CA3-4D1C-83D8-835D795ECBCA}" destId="{623D887E-9D90-4035-8736-B132C58F0917}" srcOrd="0" destOrd="0" presId="urn:microsoft.com/office/officeart/2005/8/layout/vList5"/>
    <dgm:cxn modelId="{411E627D-784F-43B1-9171-F718C84BB67D}" type="presOf" srcId="{F81A9F20-1DF1-4515-88C8-B7F63361B577}" destId="{A2F686D2-3EB0-401F-B314-AD5C4FC0769F}" srcOrd="0" destOrd="0" presId="urn:microsoft.com/office/officeart/2005/8/layout/vList5"/>
    <dgm:cxn modelId="{EF40457D-3FB7-4B8E-A258-17DF9D38C2B7}" type="presOf" srcId="{F417E058-A792-4A55-B783-85EA5D022380}" destId="{D4755EF8-979C-4BC8-8E62-D2DC22B0DF7E}" srcOrd="0" destOrd="1" presId="urn:microsoft.com/office/officeart/2005/8/layout/vList5"/>
    <dgm:cxn modelId="{7E441D99-B6F1-4972-9321-54C43443A1A1}" type="presOf" srcId="{32099637-0E2B-435F-A824-607287596F0B}" destId="{D62D0843-B8D4-48B3-ADF1-3EFFD06834A2}" srcOrd="0" destOrd="0" presId="urn:microsoft.com/office/officeart/2005/8/layout/vList5"/>
    <dgm:cxn modelId="{FD854E02-7E4C-4C67-BFE8-7D5544E17AC1}" type="presOf" srcId="{CDE4B99A-8792-4F88-B021-25C0CE8B2F5F}" destId="{D4755EF8-979C-4BC8-8E62-D2DC22B0DF7E}" srcOrd="0" destOrd="0" presId="urn:microsoft.com/office/officeart/2005/8/layout/vList5"/>
    <dgm:cxn modelId="{69CB42EF-D564-44CA-8AD0-3CF59BA61375}" type="presOf" srcId="{1AA6DAC5-99E5-4D85-8623-2E371C7BB7AE}" destId="{1B912D72-3098-4A81-87EF-08A9F0045589}" srcOrd="0" destOrd="0" presId="urn:microsoft.com/office/officeart/2005/8/layout/vList5"/>
    <dgm:cxn modelId="{D2D7D745-D967-4365-AEAA-11502247870B}" srcId="{F81A9F20-1DF1-4515-88C8-B7F63361B577}" destId="{5C7FB8DE-B05B-42A3-AC62-E061A22CB76F}" srcOrd="3" destOrd="0" parTransId="{49C29B19-5AEB-4622-B348-55F46A526C8A}" sibTransId="{D5426B2F-3A73-4797-A91B-E3ECB5DD7EB3}"/>
    <dgm:cxn modelId="{38DFC5ED-8605-413D-AB15-7363A91D59A0}" srcId="{9D1796B1-E0B2-47A3-A8E5-90C72ABA7C21}" destId="{3CFD289D-2CA3-4D1C-83D8-835D795ECBCA}" srcOrd="0" destOrd="0" parTransId="{52082315-BA64-4B4C-B91C-395340C218AD}" sibTransId="{EC727C5F-38A3-4D2B-BB05-73C97B21EFF7}"/>
    <dgm:cxn modelId="{F4280771-BAE8-4208-A6C0-A267D26AE1C9}" type="presOf" srcId="{10237886-7A86-497A-9857-0C9880A1B492}" destId="{9782B7D0-B74B-479C-A9B0-EAE4E1A32E9F}" srcOrd="0" destOrd="0" presId="urn:microsoft.com/office/officeart/2005/8/layout/vList5"/>
    <dgm:cxn modelId="{2219AC86-0C68-4589-B419-196D8D88F6A4}" type="presOf" srcId="{807CF271-14BA-483F-9D41-F011823865AF}" destId="{AFF5DDFA-8ECD-452B-AA00-BAA735FE3EE9}" srcOrd="0" destOrd="0" presId="urn:microsoft.com/office/officeart/2005/8/layout/vList5"/>
    <dgm:cxn modelId="{AC806846-8B7D-4478-B40F-DE974E95659F}" srcId="{10237886-7A86-497A-9857-0C9880A1B492}" destId="{CDE4B99A-8792-4F88-B021-25C0CE8B2F5F}" srcOrd="0" destOrd="0" parTransId="{E4290481-EA30-451F-B7D4-02A18E2B3209}" sibTransId="{AF33B37D-8D14-488D-A84B-E9E70D88B12A}"/>
    <dgm:cxn modelId="{02F58C09-FAC7-4F01-AE8C-F9A7C4CF1580}" srcId="{F81A9F20-1DF1-4515-88C8-B7F63361B577}" destId="{807CF271-14BA-483F-9D41-F011823865AF}" srcOrd="1" destOrd="0" parTransId="{30C0E004-8E0E-4E27-AC83-919C34002404}" sibTransId="{DA2C79C1-FA80-48A4-B326-7E62CB0C27D0}"/>
    <dgm:cxn modelId="{525E848E-9F7F-4A63-8496-619E33FEB88B}" type="presOf" srcId="{AFD860EA-67A7-4917-808D-518B41B2B808}" destId="{9E91857D-1B4C-4E8F-9182-220B8CF292E4}" srcOrd="0" destOrd="0" presId="urn:microsoft.com/office/officeart/2005/8/layout/vList5"/>
    <dgm:cxn modelId="{3438417B-C326-4B22-A155-6443C1B015E0}" srcId="{F81A9F20-1DF1-4515-88C8-B7F63361B577}" destId="{10237886-7A86-497A-9857-0C9880A1B492}" srcOrd="0" destOrd="0" parTransId="{DB8D7265-0E27-4673-B985-65A623112A8D}" sibTransId="{AF02E2B0-5319-4B6C-9744-63133EDF817D}"/>
    <dgm:cxn modelId="{B6A7FC42-117B-4456-98FF-88D6372E2F37}" type="presParOf" srcId="{A2F686D2-3EB0-401F-B314-AD5C4FC0769F}" destId="{EADF01EE-798E-4B2B-AAAD-356158FEBD0C}" srcOrd="0" destOrd="0" presId="urn:microsoft.com/office/officeart/2005/8/layout/vList5"/>
    <dgm:cxn modelId="{57F76FA3-9120-4C1F-925E-71D7986B88BA}" type="presParOf" srcId="{EADF01EE-798E-4B2B-AAAD-356158FEBD0C}" destId="{9782B7D0-B74B-479C-A9B0-EAE4E1A32E9F}" srcOrd="0" destOrd="0" presId="urn:microsoft.com/office/officeart/2005/8/layout/vList5"/>
    <dgm:cxn modelId="{DF63779E-52D1-496E-90E8-45F3B4A08D9F}" type="presParOf" srcId="{EADF01EE-798E-4B2B-AAAD-356158FEBD0C}" destId="{D4755EF8-979C-4BC8-8E62-D2DC22B0DF7E}" srcOrd="1" destOrd="0" presId="urn:microsoft.com/office/officeart/2005/8/layout/vList5"/>
    <dgm:cxn modelId="{106AC295-FCD5-4ADF-93B7-5481B48EF659}" type="presParOf" srcId="{A2F686D2-3EB0-401F-B314-AD5C4FC0769F}" destId="{46A8C36F-7DC9-4F9D-A8FE-2E14D690EF1F}" srcOrd="1" destOrd="0" presId="urn:microsoft.com/office/officeart/2005/8/layout/vList5"/>
    <dgm:cxn modelId="{7DF57F96-48AF-4953-8A14-19C09A257DA8}" type="presParOf" srcId="{A2F686D2-3EB0-401F-B314-AD5C4FC0769F}" destId="{7BF68286-48DE-412C-BAED-57874BF7FE16}" srcOrd="2" destOrd="0" presId="urn:microsoft.com/office/officeart/2005/8/layout/vList5"/>
    <dgm:cxn modelId="{F9274C85-04FA-4A7F-8FE2-6D9FAE51DD92}" type="presParOf" srcId="{7BF68286-48DE-412C-BAED-57874BF7FE16}" destId="{AFF5DDFA-8ECD-452B-AA00-BAA735FE3EE9}" srcOrd="0" destOrd="0" presId="urn:microsoft.com/office/officeart/2005/8/layout/vList5"/>
    <dgm:cxn modelId="{A73FE47E-FC21-410D-81EA-0FDDD3B753B3}" type="presParOf" srcId="{7BF68286-48DE-412C-BAED-57874BF7FE16}" destId="{1B912D72-3098-4A81-87EF-08A9F0045589}" srcOrd="1" destOrd="0" presId="urn:microsoft.com/office/officeart/2005/8/layout/vList5"/>
    <dgm:cxn modelId="{A755E205-B5AF-4341-8D97-07A982E4427A}" type="presParOf" srcId="{A2F686D2-3EB0-401F-B314-AD5C4FC0769F}" destId="{B852C360-D523-4428-A4A6-34408043F534}" srcOrd="3" destOrd="0" presId="urn:microsoft.com/office/officeart/2005/8/layout/vList5"/>
    <dgm:cxn modelId="{23D4B1F5-B5BD-446B-BCD8-B3A2D8BB2780}" type="presParOf" srcId="{A2F686D2-3EB0-401F-B314-AD5C4FC0769F}" destId="{56B3B338-4BA6-482E-96E4-68FA8EF9E7EB}" srcOrd="4" destOrd="0" presId="urn:microsoft.com/office/officeart/2005/8/layout/vList5"/>
    <dgm:cxn modelId="{2A346D96-9C44-42E2-8CA2-6E845A4EAA9F}" type="presParOf" srcId="{56B3B338-4BA6-482E-96E4-68FA8EF9E7EB}" destId="{D62D0843-B8D4-48B3-ADF1-3EFFD06834A2}" srcOrd="0" destOrd="0" presId="urn:microsoft.com/office/officeart/2005/8/layout/vList5"/>
    <dgm:cxn modelId="{CA6097BE-190A-4808-A9E6-153DF68C3AC9}" type="presParOf" srcId="{56B3B338-4BA6-482E-96E4-68FA8EF9E7EB}" destId="{9E91857D-1B4C-4E8F-9182-220B8CF292E4}" srcOrd="1" destOrd="0" presId="urn:microsoft.com/office/officeart/2005/8/layout/vList5"/>
    <dgm:cxn modelId="{CDD66B00-5A03-4895-B6AE-E75323879E76}" type="presParOf" srcId="{A2F686D2-3EB0-401F-B314-AD5C4FC0769F}" destId="{46426EAC-CAE0-45DD-8340-0B639ACE68DC}" srcOrd="5" destOrd="0" presId="urn:microsoft.com/office/officeart/2005/8/layout/vList5"/>
    <dgm:cxn modelId="{65E7ADE1-24D3-4482-A666-A83825EF836E}" type="presParOf" srcId="{A2F686D2-3EB0-401F-B314-AD5C4FC0769F}" destId="{D3B655E4-E1F1-4C6F-84BD-46BA3A0F5D31}" srcOrd="6" destOrd="0" presId="urn:microsoft.com/office/officeart/2005/8/layout/vList5"/>
    <dgm:cxn modelId="{DB15D31C-457D-49E5-B6C2-1B5BE36EFB67}" type="presParOf" srcId="{D3B655E4-E1F1-4C6F-84BD-46BA3A0F5D31}" destId="{B389323C-68EB-43AF-89E1-55A8F99FA607}" srcOrd="0" destOrd="0" presId="urn:microsoft.com/office/officeart/2005/8/layout/vList5"/>
    <dgm:cxn modelId="{AC14A5CF-0D40-4413-9D7C-D7459F2A76C1}" type="presParOf" srcId="{D3B655E4-E1F1-4C6F-84BD-46BA3A0F5D31}" destId="{151D69B1-F2CD-44CC-940D-DFDF404DC65D}" srcOrd="1" destOrd="0" presId="urn:microsoft.com/office/officeart/2005/8/layout/vList5"/>
    <dgm:cxn modelId="{635B0B35-1146-480D-9B19-3357CD2DC542}" type="presParOf" srcId="{A2F686D2-3EB0-401F-B314-AD5C4FC0769F}" destId="{BAE05C81-E675-4042-8C89-4B808BACF283}" srcOrd="7" destOrd="0" presId="urn:microsoft.com/office/officeart/2005/8/layout/vList5"/>
    <dgm:cxn modelId="{869DB316-7EAB-4B9F-B2C9-FA894E1D1CC8}" type="presParOf" srcId="{A2F686D2-3EB0-401F-B314-AD5C4FC0769F}" destId="{F12C9CC9-261E-4641-B851-5627190522A6}" srcOrd="8" destOrd="0" presId="urn:microsoft.com/office/officeart/2005/8/layout/vList5"/>
    <dgm:cxn modelId="{A673175D-8728-4FC2-AF3F-EA0FB0BCEAAD}" type="presParOf" srcId="{F12C9CC9-261E-4641-B851-5627190522A6}" destId="{0EBEE548-17CB-4EE8-9D12-D02446FDF4E4}" srcOrd="0" destOrd="0" presId="urn:microsoft.com/office/officeart/2005/8/layout/vList5"/>
    <dgm:cxn modelId="{C2DDC626-D3BD-450B-9692-BAF5899208E5}" type="presParOf" srcId="{F12C9CC9-261E-4641-B851-5627190522A6}" destId="{623D887E-9D90-4035-8736-B132C58F09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defTabSz="923874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 defTabSz="923874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defTabSz="923874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 defTabSz="923874" eaLnBrk="1" hangingPunct="1">
              <a:defRPr sz="1200"/>
            </a:lvl1pPr>
          </a:lstStyle>
          <a:p>
            <a:fld id="{1E01C679-8B83-4DF7-9AB4-15BE22DE1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defTabSz="923874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 defTabSz="923874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27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defTabSz="923874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 defTabSz="923874" eaLnBrk="1" hangingPunct="1">
              <a:defRPr sz="1200"/>
            </a:lvl1pPr>
          </a:lstStyle>
          <a:p>
            <a:fld id="{C1DAFDA9-7382-4C74-B885-592DD036D7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7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84D05-6A65-4A78-BF47-AF45053AF36E}" type="slidenum">
              <a:rPr lang="en-US"/>
              <a:pPr/>
              <a:t>1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8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cree</a:t>
            </a:r>
            <a:r>
              <a:rPr lang="en-US" baseline="0" dirty="0" smtClean="0"/>
              <a:t>k winter elevation Study,  8 feet above normal for three years,  allow them more time for canal repair during the spring,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Harry Struck, no pumping form NCORP but bypassing inflow down to Harlan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HCL Supply 44K NBID and 54K for KBID;  13,000 ahead of this year of last year, but remember no NCORP pumping;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FDA9-7382-4C74-B885-592DD036D7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1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-Rather than re-split</a:t>
            </a:r>
            <a:r>
              <a:rPr lang="en-US" baseline="0" dirty="0" smtClean="0">
                <a:solidFill>
                  <a:schemeClr val="bg1"/>
                </a:solidFill>
              </a:rPr>
              <a:t> as has been done historically</a:t>
            </a:r>
            <a:endParaRPr lang="en-US" dirty="0" smtClean="0">
              <a:solidFill>
                <a:schemeClr val="bg1"/>
              </a:solidFill>
            </a:endParaRPr>
          </a:p>
          <a:p>
            <a:pPr defTabSz="9317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defTabSz="9317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-40</a:t>
            </a:r>
            <a:r>
              <a:rPr lang="en-US" baseline="0" dirty="0" smtClean="0">
                <a:solidFill>
                  <a:schemeClr val="bg1"/>
                </a:solidFill>
              </a:rPr>
              <a:t> % NBID 60 % KBID</a:t>
            </a:r>
          </a:p>
          <a:p>
            <a:pPr defTabSz="9317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>
              <a:solidFill>
                <a:schemeClr val="bg1"/>
              </a:solidFill>
            </a:endParaRPr>
          </a:p>
          <a:p>
            <a:pPr defTabSz="9317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-When an account reaches a target 100% of inflow goes to other district</a:t>
            </a:r>
          </a:p>
          <a:p>
            <a:pPr defTabSz="9317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>
              <a:solidFill>
                <a:schemeClr val="bg1"/>
              </a:solidFill>
            </a:endParaRPr>
          </a:p>
          <a:p>
            <a:pPr defTabSz="9317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-NBID receives less storage water but will receive more natural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68811-6FC8-472B-B5A2-828CC26281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10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B9DB9-B3F0-4F19-8B75-39C4B0ECE62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4863" cy="34607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181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730C1-6311-4C5A-BF8F-969B8AA842DB}" type="slidenum">
              <a:rPr lang="en-US"/>
              <a:pPr/>
              <a:t>13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4863" cy="34607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571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dirty="0"/>
              <a:t>Reclamation is a Federal water resources agency established in 1902 to “reclaim” the arid west by bringing water and power resources.</a:t>
            </a:r>
          </a:p>
          <a:p>
            <a:endParaRPr lang="en-US" sz="1400" dirty="0"/>
          </a:p>
          <a:p>
            <a:r>
              <a:rPr lang="en-US" sz="1400" dirty="0"/>
              <a:t>Here’s our mission statement - Simply put, we manage, develop, and protect water in the interest of the American public.</a:t>
            </a:r>
          </a:p>
          <a:p>
            <a:endParaRPr lang="en-US" sz="1800" dirty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5343829" y="6738163"/>
            <a:ext cx="4088643" cy="35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2" tIns="48698" rIns="97392" bIns="48698" anchor="b"/>
          <a:lstStyle/>
          <a:p>
            <a:pPr algn="r" defTabSz="973472"/>
            <a:fld id="{42B8D1E9-4C9C-4588-9DA5-8AAE42C32B37}" type="slidenum">
              <a:rPr lang="en-US" sz="1200">
                <a:solidFill>
                  <a:prstClr val="black"/>
                </a:solidFill>
              </a:rPr>
              <a:pPr algn="r" defTabSz="973472"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5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13" indent="-173413" defTabSz="92486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Brief introduction of programs within </a:t>
            </a:r>
            <a:r>
              <a:rPr lang="en-US" baseline="0" dirty="0" err="1" smtClean="0"/>
              <a:t>WaterSMART</a:t>
            </a:r>
            <a:endParaRPr lang="en-US" baseline="0" dirty="0" smtClean="0"/>
          </a:p>
          <a:p>
            <a:r>
              <a:rPr lang="en-US" dirty="0"/>
              <a:t>6 Programs, major on the money is in Water SMART Grants, Water Conservation and Efficiency.</a:t>
            </a:r>
          </a:p>
          <a:p>
            <a:endParaRPr lang="en-US" dirty="0"/>
          </a:p>
          <a:p>
            <a:r>
              <a:rPr lang="en-US" dirty="0"/>
              <a:t>RR Stakeholders Basin Wide Planning, we are discussing Water Markets;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Funding Opportunities</a:t>
            </a:r>
          </a:p>
          <a:p>
            <a:r>
              <a:rPr lang="en-US" dirty="0"/>
              <a:t>It is Open to Non-Federal Partners, so if you at this conference your most likely eligible. </a:t>
            </a:r>
          </a:p>
          <a:p>
            <a:r>
              <a:rPr lang="en-US" dirty="0"/>
              <a:t> 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3D25-A19D-4560-9294-50C9DB2D2F9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9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3D25-A19D-4560-9294-50C9DB2D2F9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FDA9-7382-4C74-B885-592DD036D7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Reclamation Funding for both phases - $748,000.00</a:t>
            </a:r>
          </a:p>
          <a:p>
            <a:endParaRPr lang="en-US" dirty="0" smtClean="0"/>
          </a:p>
          <a:p>
            <a:r>
              <a:rPr lang="en-US" dirty="0" smtClean="0"/>
              <a:t>LLNRD Funding for both phases - $932,499.81</a:t>
            </a:r>
          </a:p>
          <a:p>
            <a:endParaRPr lang="en-US" dirty="0" smtClean="0"/>
          </a:p>
          <a:p>
            <a:r>
              <a:rPr lang="en-US" dirty="0" smtClean="0"/>
              <a:t>Total - $1,675,438.32</a:t>
            </a:r>
          </a:p>
          <a:p>
            <a:endParaRPr lang="en-US" dirty="0" smtClean="0"/>
          </a:p>
          <a:p>
            <a:r>
              <a:rPr lang="en-US" dirty="0" smtClean="0"/>
              <a:t>JEO Consulting Group Designed the Upgrades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A5F43-366E-465E-B488-6BCE8E7EC0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A5F43-366E-465E-B488-6BCE8E7EC0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FDA9-7382-4C74-B885-592DD036D7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0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Water Deliveries</a:t>
            </a:r>
            <a:r>
              <a:rPr lang="en-US" baseline="0" dirty="0" smtClean="0">
                <a:solidFill>
                  <a:schemeClr val="bg1"/>
                </a:solidFill>
              </a:rPr>
              <a:t> for some district's low due to wet year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68811-6FC8-472B-B5A2-828CC26281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3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D236F-2D71-4BEE-83F9-24C591AFB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9950B-064F-4C1C-B9D8-A865B1E3D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8609-2D15-4D27-ACA7-CD19D154C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B5638B-2373-4B34-859C-9B97B1106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096636-8C02-4192-A965-6EBA0A9AD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EE638-EB64-4E33-8E7E-15F471E85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E3F9-8810-408F-8B75-5BBE2C5BA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79453-4B04-4368-A01A-A01CA43BB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5E7D8-F5C5-4298-B8D7-C87D1FEF0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7D28F-D5BC-4DA6-A213-D556CBA08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1F39F-FE0B-4F04-AB41-005469160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C9146-147E-43DE-A664-FAD5AE0F6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1904A-43A4-4CDF-9B21-9DDEC17EC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6F67A04-0F5B-4985-8871-A5354D2C7E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457200" y="2286000"/>
            <a:ext cx="838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“Nebraska’s Water Future”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2018 Joint Annual Convention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</a:rPr>
              <a:t> Nebraska-Kansas Area Office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</a:rPr>
              <a:t>Federal Perspective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Aaron M. Thompson, Area Manager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89803"/>
              </p:ext>
            </p:extLst>
          </p:nvPr>
        </p:nvGraphicFramePr>
        <p:xfrm>
          <a:off x="76200" y="1066800"/>
          <a:ext cx="9067800" cy="5105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/>
                <a:gridCol w="1645920"/>
                <a:gridCol w="1813560"/>
                <a:gridCol w="1813560"/>
                <a:gridCol w="1813560"/>
              </a:tblGrid>
              <a:tr h="62102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Elevation     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ft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Content     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(AF)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Full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Content     (AF)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BOX BUTTE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3987.27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6,733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2,922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MERRITT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2944.00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61,100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61,100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CALAMUS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2238.08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92,227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93,616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DAVIS CREEK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2056.18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13,642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13,311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SWANSON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2738.09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53,785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48,293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ENDERS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3082.51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8,412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HUGH BUTLER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2568.77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18,538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15,087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HARRY STRUNK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2362.09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28,024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19,234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HARLAN COUNTY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1939.05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231,605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218,284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 smtClean="0">
                <a:solidFill>
                  <a:schemeClr val="bg1"/>
                </a:solidFill>
              </a:rPr>
              <a:t>NKAO Nebraska Reservoir Content</a:t>
            </a:r>
          </a:p>
          <a:p>
            <a:pPr eaLnBrk="1" hangingPunct="1"/>
            <a:r>
              <a:rPr lang="en-US" sz="1800" kern="0" dirty="0" smtClean="0">
                <a:solidFill>
                  <a:schemeClr val="bg1"/>
                </a:solidFill>
              </a:rPr>
              <a:t>As of October 31, 2018</a:t>
            </a:r>
            <a:endParaRPr lang="en-US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Bostwick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MOA Revision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HCL Carry-over account balance from year to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Inflows into HCL split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Account targets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Apportion more natural flow pickup at Courtland Diversion Dam to NBID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71450" y="215900"/>
            <a:ext cx="8653463" cy="1143000"/>
          </a:xfrm>
          <a:noFill/>
          <a:ln/>
        </p:spPr>
        <p:txBody>
          <a:bodyPr lIns="90488" tIns="44450" rIns="90488" bIns="44450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Upcoming O&amp;M Activities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>
                <a:solidFill>
                  <a:schemeClr val="bg1"/>
                </a:solidFill>
              </a:rPr>
              <a:t>2018/2019</a:t>
            </a:r>
            <a:endParaRPr lang="en-US" sz="2400" u="sng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Trenton Dam Outlet Works Pipe Repair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Glen Elder Outlet Works Painting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Norton Wire Rope Replacement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Webster </a:t>
            </a:r>
            <a:r>
              <a:rPr lang="en-US" sz="2400" dirty="0" smtClean="0">
                <a:solidFill>
                  <a:schemeClr val="bg1"/>
                </a:solidFill>
              </a:rPr>
              <a:t>Spillway Gate Rehab and </a:t>
            </a:r>
            <a:r>
              <a:rPr lang="en-US" sz="2400" dirty="0" smtClean="0">
                <a:solidFill>
                  <a:schemeClr val="bg1"/>
                </a:solidFill>
              </a:rPr>
              <a:t>Painting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>
                <a:solidFill>
                  <a:schemeClr val="bg1"/>
                </a:solidFill>
              </a:rPr>
              <a:t>2020 </a:t>
            </a:r>
            <a:r>
              <a:rPr lang="en-US" sz="2400" u="sng" dirty="0" smtClean="0">
                <a:solidFill>
                  <a:schemeClr val="bg1"/>
                </a:solidFill>
              </a:rPr>
              <a:t>and beyond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Bonny Dam Outlet Works Painting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Webster </a:t>
            </a:r>
            <a:r>
              <a:rPr lang="en-US" sz="2400" dirty="0" smtClean="0">
                <a:solidFill>
                  <a:schemeClr val="bg1"/>
                </a:solidFill>
              </a:rPr>
              <a:t>Spillway Concrete Repair 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Glen </a:t>
            </a:r>
            <a:r>
              <a:rPr lang="en-US" sz="2400" dirty="0" smtClean="0">
                <a:solidFill>
                  <a:schemeClr val="bg1"/>
                </a:solidFill>
              </a:rPr>
              <a:t>Elder </a:t>
            </a:r>
            <a:r>
              <a:rPr lang="en-US" sz="2400" dirty="0">
                <a:solidFill>
                  <a:schemeClr val="bg1"/>
                </a:solidFill>
              </a:rPr>
              <a:t>Spillway Concrete </a:t>
            </a:r>
            <a:r>
              <a:rPr lang="en-US" sz="2400" dirty="0" smtClean="0">
                <a:solidFill>
                  <a:schemeClr val="bg1"/>
                </a:solidFill>
              </a:rPr>
              <a:t>Repair</a:t>
            </a:r>
          </a:p>
          <a:p>
            <a:pPr>
              <a:lnSpc>
                <a:spcPct val="90000"/>
              </a:lnSpc>
            </a:pPr>
            <a:endParaRPr lang="en-US" sz="2400" u="sng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948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6250" y="1674813"/>
          <a:ext cx="8324850" cy="377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orelPhotoPaint.Image.6" r:id="rId5" imgW="3184897" imgH="1444633" progId="">
                  <p:embed/>
                </p:oleObj>
              </mc:Choice>
              <mc:Fallback>
                <p:oleObj name="CorelPhotoPaint.Image.6" r:id="rId5" imgW="3184897" imgH="14446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674813"/>
                        <a:ext cx="8324850" cy="377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0771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93589" y="1632562"/>
            <a:ext cx="8253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b="1" dirty="0">
                <a:solidFill>
                  <a:schemeClr val="bg1"/>
                </a:solidFill>
              </a:rPr>
              <a:t>Manage, develop, and protect water and related resources in an environmentally and economically sound manner. </a:t>
            </a:r>
          </a:p>
        </p:txBody>
      </p:sp>
      <p:pic>
        <p:nvPicPr>
          <p:cNvPr id="34821" name="Picture 16" descr="C222-100-3280.jpg"/>
          <p:cNvPicPr>
            <a:picLocks noChangeAspect="1" noChangeArrowheads="1"/>
          </p:cNvPicPr>
          <p:nvPr/>
        </p:nvPicPr>
        <p:blipFill>
          <a:blip r:embed="rId3" cstate="print"/>
          <a:srcRect l="20000" r="13333"/>
          <a:stretch>
            <a:fillRect/>
          </a:stretch>
        </p:blipFill>
        <p:spPr bwMode="auto">
          <a:xfrm>
            <a:off x="2556483" y="2287158"/>
            <a:ext cx="2145407" cy="34979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0101" y="970994"/>
            <a:ext cx="76908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buNone/>
              <a:defRPr sz="2400" b="1"/>
            </a:lvl1pPr>
          </a:lstStyle>
          <a:p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600" u="sng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Reclamation’s Mission</a:t>
            </a:r>
          </a:p>
        </p:txBody>
      </p:sp>
      <p:pic>
        <p:nvPicPr>
          <p:cNvPr id="7" name="Picture 6" descr="IMG_7333 ab"/>
          <p:cNvPicPr>
            <a:picLocks noChangeAspect="1" noChangeArrowheads="1"/>
          </p:cNvPicPr>
          <p:nvPr/>
        </p:nvPicPr>
        <p:blipFill>
          <a:blip r:embed="rId4" cstate="print"/>
          <a:srcRect l="25446" t="16484" r="25446" b="6593"/>
          <a:stretch>
            <a:fillRect/>
          </a:stretch>
        </p:blipFill>
        <p:spPr bwMode="auto">
          <a:xfrm>
            <a:off x="197671" y="2287158"/>
            <a:ext cx="2277172" cy="34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30" y="2282589"/>
            <a:ext cx="2380132" cy="3502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41" y="2287158"/>
            <a:ext cx="1752891" cy="34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51" y="988447"/>
            <a:ext cx="8229600" cy="992753"/>
          </a:xfrm>
        </p:spPr>
        <p:txBody>
          <a:bodyPr/>
          <a:lstStyle/>
          <a:p>
            <a:pPr algn="l"/>
            <a:r>
              <a:rPr lang="en-US" sz="30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WaterSMART</a:t>
            </a:r>
            <a:r>
              <a:rPr lang="en-US" sz="30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</a:t>
            </a:r>
            <a:r>
              <a:rPr lang="en-US" sz="3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kern="1200" dirty="0">
                <a:solidFill>
                  <a:schemeClr val="bg1"/>
                </a:solidFill>
                <a:latin typeface="Century Gothic" panose="020B0502020202020204"/>
              </a:rPr>
              <a:t>Supports Reclamation’s mission through collaboration with stakeholders to improve water management, increase conservation, and stretch scarce water </a:t>
            </a:r>
            <a:r>
              <a:rPr lang="en-US" sz="1400" b="1" kern="1200" dirty="0" smtClean="0">
                <a:solidFill>
                  <a:schemeClr val="bg1"/>
                </a:solidFill>
                <a:latin typeface="Century Gothic" panose="020B0502020202020204"/>
              </a:rPr>
              <a:t>resources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1" y="2187106"/>
            <a:ext cx="8229600" cy="3673502"/>
          </a:xfrm>
        </p:spPr>
      </p:pic>
    </p:spTree>
    <p:extLst>
      <p:ext uri="{BB962C8B-B14F-4D97-AF65-F5344CB8AC3E}">
        <p14:creationId xmlns:p14="http://schemas.microsoft.com/office/powerpoint/2010/main" val="11383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29525" cy="632130"/>
          </a:xfrm>
        </p:spPr>
        <p:txBody>
          <a:bodyPr/>
          <a:lstStyle/>
          <a:p>
            <a:r>
              <a:rPr lang="en-US" sz="3200" b="1" u="sng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WaterSMART</a:t>
            </a:r>
            <a:r>
              <a:rPr lang="en-US" sz="3200" b="1" u="sng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Funding Opportunities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669686"/>
              </p:ext>
            </p:extLst>
          </p:nvPr>
        </p:nvGraphicFramePr>
        <p:xfrm>
          <a:off x="304800" y="1632503"/>
          <a:ext cx="8686799" cy="464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6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17800"/>
              </p:ext>
            </p:extLst>
          </p:nvPr>
        </p:nvGraphicFramePr>
        <p:xfrm>
          <a:off x="381000" y="1676400"/>
          <a:ext cx="8610600" cy="413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538"/>
                <a:gridCol w="2656262"/>
                <a:gridCol w="1962150"/>
                <a:gridCol w="215265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# Agreements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BOR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cost share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($ Million)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48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Small Scale &amp; Water Efficiency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 (2 in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2018)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2.60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 completed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 on-going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48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WCFSP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2.30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 completed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 on-going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48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Drought Response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0.80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 on-going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082" y="533400"/>
            <a:ext cx="781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PROGRESS: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WaterSMART</a:t>
            </a:r>
            <a:r>
              <a:rPr lang="en-US" sz="2400" b="1" dirty="0">
                <a:solidFill>
                  <a:schemeClr val="bg1"/>
                </a:solidFill>
              </a:rPr>
              <a:t> PROGRAM IN NEBRASKA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2012 TO PRESENT)</a:t>
            </a:r>
          </a:p>
        </p:txBody>
      </p:sp>
    </p:spTree>
    <p:extLst>
      <p:ext uri="{BB962C8B-B14F-4D97-AF65-F5344CB8AC3E}">
        <p14:creationId xmlns:p14="http://schemas.microsoft.com/office/powerpoint/2010/main" val="24545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3544"/>
            <a:ext cx="2465388" cy="1849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Nebraska –Kansas Area Office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Recreation Enhancements at Davis Creek Reservoir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Projects were managed and cost shared by the Lower Loup Natural Resource District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114800" cy="2122486"/>
          </a:xfrm>
        </p:spPr>
        <p:txBody>
          <a:bodyPr/>
          <a:lstStyle/>
          <a:p>
            <a:r>
              <a:rPr lang="en-US" sz="1800" u="sng" dirty="0" smtClean="0">
                <a:solidFill>
                  <a:schemeClr val="bg1"/>
                </a:solidFill>
              </a:rPr>
              <a:t>Phase I Improvements – 2016 - 2017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42 Modern RV Campsites with 50 amp Electrical Service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2 Group Picnic Shelters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Prefabricated Shower / Restroom Facility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Double Pit Latrine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All Facilities are ADA Compliant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4107061"/>
            <a:ext cx="4192587" cy="1665287"/>
          </a:xfrm>
        </p:spPr>
        <p:txBody>
          <a:bodyPr/>
          <a:lstStyle/>
          <a:p>
            <a:r>
              <a:rPr lang="en-US" sz="1800" u="sng" dirty="0" smtClean="0">
                <a:solidFill>
                  <a:schemeClr val="bg1"/>
                </a:solidFill>
              </a:rPr>
              <a:t>Phase II Improvements – 2017 - 2018</a:t>
            </a:r>
            <a:endParaRPr lang="en-US" sz="1400" b="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Fish Cleaning Station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RV Dump Station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Wastewater Lagoon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Playground Equipment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Maintenance Headquarters Building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chemeClr val="bg1"/>
                </a:solidFill>
              </a:rPr>
              <a:t>Inlet Latrine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0" y="1958182"/>
            <a:ext cx="2425700" cy="181927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400"/>
            <a:ext cx="2465388" cy="184904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0" y="4382691"/>
            <a:ext cx="2511425" cy="18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Medicine Creek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Resource Management Plan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58527"/>
            <a:ext cx="2273287" cy="304403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58527"/>
            <a:ext cx="2971800" cy="3044033"/>
          </a:xfrm>
        </p:spPr>
      </p:pic>
      <p:sp>
        <p:nvSpPr>
          <p:cNvPr id="12" name="TextBox 11"/>
          <p:cNvSpPr txBox="1"/>
          <p:nvPr/>
        </p:nvSpPr>
        <p:spPr>
          <a:xfrm>
            <a:off x="609600" y="48768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Nebraska-Kansas Area Office and the Nebraska Game &amp; Parks Commission are in the process of updating the RMP for Medicine Creek Reservoir.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2992" y="3048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Federal </a:t>
            </a:r>
            <a:r>
              <a:rPr lang="en-US" sz="3200" dirty="0">
                <a:solidFill>
                  <a:schemeClr val="bg1"/>
                </a:solidFill>
              </a:rPr>
              <a:t>Projects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Administered </a:t>
            </a:r>
            <a:r>
              <a:rPr lang="en-US" sz="3200" dirty="0">
                <a:solidFill>
                  <a:schemeClr val="bg1"/>
                </a:solidFill>
              </a:rPr>
              <a:t>by </a:t>
            </a:r>
            <a:r>
              <a:rPr lang="en-US" sz="3200" dirty="0" smtClean="0">
                <a:solidFill>
                  <a:schemeClr val="bg1"/>
                </a:solidFill>
              </a:rPr>
              <a:t>NKAO in Nebraska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65827" cy="4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WATER DELIVERY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09276"/>
              </p:ext>
            </p:extLst>
          </p:nvPr>
        </p:nvGraphicFramePr>
        <p:xfrm>
          <a:off x="762000" y="1316358"/>
          <a:ext cx="7467600" cy="3394708"/>
        </p:xfrm>
        <a:graphic>
          <a:graphicData uri="http://schemas.openxmlformats.org/drawingml/2006/table">
            <a:tbl>
              <a:tblPr/>
              <a:tblGrid>
                <a:gridCol w="3733800"/>
                <a:gridCol w="1627554"/>
                <a:gridCol w="2106246"/>
              </a:tblGrid>
              <a:tr h="7427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Irrigation District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2019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Projected)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Frenchman-Valley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0.5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0.5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Hitchcock &amp; Red Willow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0.0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0.0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Frenchman-Cambridge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3.5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7.5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Nebraska-Bostwick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4.5 Inches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8.0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Mirage Flats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2.0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Inches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4.0 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Ainsworth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7.0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Inches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FULL SUPPLY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smtClean="0">
                          <a:solidFill>
                            <a:schemeClr val="bg1"/>
                          </a:solidFill>
                          <a:latin typeface="Calibri"/>
                        </a:rPr>
                        <a:t>Twin Loups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3.0 Inches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FULL SUPPLY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0"/>
  <p:tag name="POWER3D OPTIONS" val="Medium "/>
  <p:tag name="POWER3D SOUND" val="Drop 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0"/>
  <p:tag name="POWER3D OPTIONS" val="Medium "/>
  <p:tag name="POWER3D SOUND" val="Drop In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11192</TotalTime>
  <Words>673</Words>
  <Application>Microsoft Office PowerPoint</Application>
  <PresentationFormat>On-screen Show (4:3)</PresentationFormat>
  <Paragraphs>199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Default Design</vt:lpstr>
      <vt:lpstr>CorelPhotoPaint.Image.6</vt:lpstr>
      <vt:lpstr>PowerPoint Presentation</vt:lpstr>
      <vt:lpstr>PowerPoint Presentation</vt:lpstr>
      <vt:lpstr>WaterSMART Program: Supports Reclamation’s mission through collaboration with stakeholders to improve water management, increase conservation, and stretch scarce water resources</vt:lpstr>
      <vt:lpstr>WaterSMART Funding Opportunities</vt:lpstr>
      <vt:lpstr>PowerPoint Presentation</vt:lpstr>
      <vt:lpstr>Nebraska –Kansas Area Office Recreation Enhancements at Davis Creek Reservoir Projects were managed and cost shared by the Lower Loup Natural Resource District</vt:lpstr>
      <vt:lpstr>Medicine Creek  Resource Management Plan </vt:lpstr>
      <vt:lpstr>PowerPoint Presentation</vt:lpstr>
      <vt:lpstr>WATER DELIVERY</vt:lpstr>
      <vt:lpstr>PowerPoint Presentation</vt:lpstr>
      <vt:lpstr>Bostwick MOA Revision</vt:lpstr>
      <vt:lpstr>Upcoming O&amp;M Activities</vt:lpstr>
      <vt:lpstr>PowerPoint Presentation</vt:lpstr>
    </vt:vector>
  </TitlesOfParts>
  <Company>usbr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Rouse, Mark</cp:lastModifiedBy>
  <cp:revision>281</cp:revision>
  <cp:lastPrinted>2018-11-05T18:06:26Z</cp:lastPrinted>
  <dcterms:created xsi:type="dcterms:W3CDTF">2004-03-19T17:04:19Z</dcterms:created>
  <dcterms:modified xsi:type="dcterms:W3CDTF">2018-11-15T19:43:30Z</dcterms:modified>
</cp:coreProperties>
</file>